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70" r:id="rId10"/>
    <p:sldId id="271" r:id="rId11"/>
    <p:sldId id="269" r:id="rId12"/>
    <p:sldId id="273" r:id="rId13"/>
    <p:sldId id="272" r:id="rId14"/>
    <p:sldId id="264" r:id="rId15"/>
    <p:sldId id="265" r:id="rId16"/>
    <p:sldId id="266"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7/25/2019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7/25/2019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0BB7E1C-EC16-48F9-878F-CE685DA6D040}"/>
              </a:ext>
            </a:extLst>
          </p:cNvPr>
          <p:cNvSpPr>
            <a:spLocks noGrp="1"/>
          </p:cNvSpPr>
          <p:nvPr>
            <p:ph type="title"/>
          </p:nvPr>
        </p:nvSpPr>
        <p:spPr>
          <a:xfrm>
            <a:off x="677334" y="609600"/>
            <a:ext cx="8596668" cy="2819400"/>
          </a:xfrm>
        </p:spPr>
        <p:txBody>
          <a:bodyPr>
            <a:normAutofit/>
          </a:bodyPr>
          <a:lstStyle/>
          <a:p>
            <a:r>
              <a:rPr kumimoji="1" lang="ja-JP" altLang="en-US" sz="6000" dirty="0"/>
              <a:t>プロジェクトテーマ報告</a:t>
            </a:r>
            <a:r>
              <a:rPr kumimoji="1" lang="en-US" altLang="ja-JP" sz="6000" dirty="0"/>
              <a:t/>
            </a:r>
            <a:br>
              <a:rPr kumimoji="1" lang="en-US" altLang="ja-JP" sz="6000" dirty="0"/>
            </a:br>
            <a:r>
              <a:rPr kumimoji="1" lang="en-US" altLang="ja-JP" sz="6000" dirty="0"/>
              <a:t>MIRS1903</a:t>
            </a:r>
            <a:endParaRPr kumimoji="1" lang="ja-JP" altLang="en-US" sz="6000" dirty="0"/>
          </a:p>
        </p:txBody>
      </p:sp>
      <p:sp>
        <p:nvSpPr>
          <p:cNvPr id="7" name="コンテンツ プレースホルダー 6">
            <a:extLst>
              <a:ext uri="{FF2B5EF4-FFF2-40B4-BE49-F238E27FC236}">
                <a16:creationId xmlns:a16="http://schemas.microsoft.com/office/drawing/2014/main" xmlns="" id="{89CBF7D6-3855-429F-98C5-493EBAD96DEC}"/>
              </a:ext>
            </a:extLst>
          </p:cNvPr>
          <p:cNvSpPr>
            <a:spLocks noGrp="1"/>
          </p:cNvSpPr>
          <p:nvPr>
            <p:ph idx="1"/>
          </p:nvPr>
        </p:nvSpPr>
        <p:spPr>
          <a:xfrm>
            <a:off x="677334" y="4069080"/>
            <a:ext cx="8596668" cy="1972282"/>
          </a:xfrm>
        </p:spPr>
        <p:txBody>
          <a:bodyPr>
            <a:normAutofit/>
          </a:bodyPr>
          <a:lstStyle/>
          <a:p>
            <a:pPr marL="0" indent="0">
              <a:buNone/>
            </a:pPr>
            <a:r>
              <a:rPr kumimoji="1" lang="ja-JP" altLang="en-US" sz="2400" dirty="0"/>
              <a:t>メンバー</a:t>
            </a:r>
            <a:endParaRPr kumimoji="1" lang="en-US" altLang="ja-JP" sz="2400" dirty="0"/>
          </a:p>
          <a:p>
            <a:pPr marL="0" indent="0">
              <a:buNone/>
            </a:pPr>
            <a:r>
              <a:rPr lang="en-US" altLang="ja-JP" sz="2400" dirty="0"/>
              <a:t>PM:</a:t>
            </a:r>
            <a:r>
              <a:rPr lang="ja-JP" altLang="en-US" sz="2400" dirty="0"/>
              <a:t>小池　</a:t>
            </a:r>
            <a:r>
              <a:rPr lang="ja-JP" altLang="en-US" sz="2400" dirty="0" err="1"/>
              <a:t>りほ</a:t>
            </a:r>
            <a:r>
              <a:rPr lang="en-US" altLang="ja-JP" sz="2400" dirty="0"/>
              <a:t>		TL:</a:t>
            </a:r>
            <a:r>
              <a:rPr lang="ja-JP" altLang="en-US" sz="2400" dirty="0"/>
              <a:t>高久　直也</a:t>
            </a:r>
            <a:r>
              <a:rPr lang="en-US" altLang="ja-JP" sz="2400" dirty="0"/>
              <a:t>		DM:</a:t>
            </a:r>
            <a:r>
              <a:rPr lang="ja-JP" altLang="en-US" sz="2400" dirty="0"/>
              <a:t>芹澤　正太郎</a:t>
            </a:r>
            <a:endParaRPr lang="en-US" altLang="ja-JP" sz="2400" dirty="0"/>
          </a:p>
          <a:p>
            <a:pPr marL="0" indent="0">
              <a:buNone/>
            </a:pPr>
            <a:r>
              <a:rPr kumimoji="1" lang="en-US" altLang="ja-JP" sz="2400" dirty="0"/>
              <a:t>	</a:t>
            </a:r>
            <a:r>
              <a:rPr kumimoji="1" lang="ja-JP" altLang="en-US" sz="2400" dirty="0"/>
              <a:t>岩崎　流星</a:t>
            </a:r>
            <a:r>
              <a:rPr kumimoji="1" lang="en-US" altLang="ja-JP" sz="2400" dirty="0"/>
              <a:t>			</a:t>
            </a:r>
            <a:r>
              <a:rPr kumimoji="1" lang="ja-JP" altLang="en-US" sz="2400" dirty="0"/>
              <a:t>高田　晃祐</a:t>
            </a:r>
            <a:r>
              <a:rPr kumimoji="1" lang="en-US" altLang="ja-JP" sz="2400" dirty="0"/>
              <a:t>			</a:t>
            </a:r>
            <a:r>
              <a:rPr kumimoji="1" lang="ja-JP" altLang="en-US" sz="2400" dirty="0"/>
              <a:t>長井　是親</a:t>
            </a:r>
            <a:endParaRPr kumimoji="1" lang="en-US" altLang="ja-JP" sz="2400" dirty="0"/>
          </a:p>
          <a:p>
            <a:pPr marL="0" indent="0">
              <a:buNone/>
            </a:pPr>
            <a:r>
              <a:rPr lang="en-US" altLang="ja-JP" sz="2400" dirty="0"/>
              <a:t>	</a:t>
            </a:r>
            <a:r>
              <a:rPr lang="ja-JP" altLang="en-US" sz="2400" dirty="0"/>
              <a:t>馬場　賢太</a:t>
            </a:r>
            <a:r>
              <a:rPr lang="en-US" altLang="ja-JP" sz="2400" dirty="0"/>
              <a:t>			</a:t>
            </a:r>
            <a:r>
              <a:rPr lang="ja-JP" altLang="en-US" sz="2400" dirty="0"/>
              <a:t>冨金原　匠</a:t>
            </a:r>
            <a:r>
              <a:rPr lang="en-US" altLang="ja-JP" sz="2400" dirty="0"/>
              <a:t>			</a:t>
            </a:r>
            <a:r>
              <a:rPr lang="ja-JP" altLang="en-US" sz="2400" dirty="0"/>
              <a:t>松村　岳志</a:t>
            </a:r>
            <a:endParaRPr kumimoji="1" lang="ja-JP" altLang="en-US" sz="2400" dirty="0"/>
          </a:p>
        </p:txBody>
      </p:sp>
    </p:spTree>
    <p:extLst>
      <p:ext uri="{BB962C8B-B14F-4D97-AF65-F5344CB8AC3E}">
        <p14:creationId xmlns:p14="http://schemas.microsoft.com/office/powerpoint/2010/main" val="775029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9A35227-558D-4E75-89E5-9BFADA112287}"/>
              </a:ext>
            </a:extLst>
          </p:cNvPr>
          <p:cNvSpPr>
            <a:spLocks noGrp="1"/>
          </p:cNvSpPr>
          <p:nvPr>
            <p:ph type="title"/>
          </p:nvPr>
        </p:nvSpPr>
        <p:spPr/>
        <p:txBody>
          <a:bodyPr/>
          <a:lstStyle/>
          <a:p>
            <a:r>
              <a:rPr kumimoji="1" lang="ja-JP" altLang="en-US" dirty="0"/>
              <a:t>体育館の凹凸</a:t>
            </a:r>
            <a:r>
              <a:rPr kumimoji="1" lang="en-US" altLang="ja-JP" dirty="0"/>
              <a:t>(</a:t>
            </a:r>
            <a:r>
              <a:rPr lang="ja-JP" altLang="en-US" dirty="0"/>
              <a:t>ささくれ</a:t>
            </a:r>
            <a:r>
              <a:rPr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xmlns="" id="{D456E053-3B71-4966-BA87-8A1A98A72B75}"/>
              </a:ext>
            </a:extLst>
          </p:cNvPr>
          <p:cNvSpPr>
            <a:spLocks noGrp="1"/>
          </p:cNvSpPr>
          <p:nvPr>
            <p:ph idx="1"/>
          </p:nvPr>
        </p:nvSpPr>
        <p:spPr>
          <a:xfrm>
            <a:off x="677334" y="2160589"/>
            <a:ext cx="8771466" cy="3880773"/>
          </a:xfrm>
        </p:spPr>
        <p:txBody>
          <a:bodyPr>
            <a:normAutofit lnSpcReduction="10000"/>
          </a:bodyPr>
          <a:lstStyle/>
          <a:p>
            <a:r>
              <a:rPr kumimoji="1" lang="ja-JP" altLang="en-US" sz="2400" dirty="0"/>
              <a:t>体育館のささくれとは床版の剥離のことを表している。</a:t>
            </a:r>
            <a:endParaRPr kumimoji="1" lang="en-US" altLang="ja-JP" sz="2400" dirty="0"/>
          </a:p>
          <a:p>
            <a:r>
              <a:rPr kumimoji="1" lang="ja-JP" altLang="en-US" sz="2400" dirty="0"/>
              <a:t>体育館の床板の剥離による事故を調べたところ過去</a:t>
            </a:r>
            <a:r>
              <a:rPr kumimoji="1" lang="en-US" altLang="ja-JP" sz="2400" dirty="0"/>
              <a:t>15</a:t>
            </a:r>
            <a:r>
              <a:rPr kumimoji="1" lang="ja-JP" altLang="en-US" sz="2400" dirty="0"/>
              <a:t>年間で</a:t>
            </a:r>
            <a:r>
              <a:rPr kumimoji="1" lang="en-US" altLang="ja-JP" sz="2400" dirty="0"/>
              <a:t>7</a:t>
            </a:r>
            <a:r>
              <a:rPr kumimoji="1" lang="ja-JP" altLang="en-US" sz="2400" dirty="0"/>
              <a:t>件発生している。</a:t>
            </a:r>
            <a:endParaRPr kumimoji="1" lang="en-US" altLang="ja-JP" sz="2400" dirty="0"/>
          </a:p>
          <a:p>
            <a:r>
              <a:rPr lang="ja-JP" altLang="en-US" sz="2400" dirty="0"/>
              <a:t>その中</a:t>
            </a:r>
            <a:r>
              <a:rPr lang="ja-JP" altLang="en-US" sz="2400"/>
              <a:t>に</a:t>
            </a:r>
            <a:r>
              <a:rPr lang="ja-JP" altLang="en-US" sz="2400" smtClean="0"/>
              <a:t>は内</a:t>
            </a:r>
            <a:r>
              <a:rPr lang="ja-JP" altLang="en-US" sz="2400"/>
              <a:t>臓</a:t>
            </a:r>
            <a:r>
              <a:rPr lang="ja-JP" altLang="en-US" sz="2400" smtClean="0"/>
              <a:t>損傷</a:t>
            </a:r>
            <a:r>
              <a:rPr lang="ja-JP" altLang="en-US" sz="2400" dirty="0"/>
              <a:t>をしている事故が</a:t>
            </a:r>
            <a:r>
              <a:rPr lang="en-US" altLang="ja-JP" sz="2400" dirty="0"/>
              <a:t>2</a:t>
            </a:r>
            <a:r>
              <a:rPr lang="ja-JP" altLang="en-US" sz="2400" dirty="0"/>
              <a:t>件も発生しており、すべての事故で負傷者は入院している</a:t>
            </a:r>
            <a:endParaRPr lang="en-US" altLang="ja-JP" sz="2400" dirty="0"/>
          </a:p>
          <a:p>
            <a:r>
              <a:rPr kumimoji="1" lang="ja-JP" altLang="en-US" sz="2400" dirty="0"/>
              <a:t>体育館の竣工または木製床の全面改修からの事故発生までの年数が</a:t>
            </a:r>
            <a:r>
              <a:rPr kumimoji="1" lang="en-US" altLang="ja-JP" sz="2400" dirty="0"/>
              <a:t>2</a:t>
            </a:r>
            <a:r>
              <a:rPr kumimoji="1" lang="ja-JP" altLang="en-US" sz="2400" dirty="0"/>
              <a:t>年で起きている事故もある</a:t>
            </a:r>
            <a:endParaRPr kumimoji="1" lang="en-US" altLang="ja-JP" sz="2400" dirty="0"/>
          </a:p>
          <a:p>
            <a:r>
              <a:rPr lang="ja-JP" altLang="en-US" sz="2400" dirty="0"/>
              <a:t>このことから、</a:t>
            </a:r>
            <a:r>
              <a:rPr kumimoji="1" lang="ja-JP" altLang="en-US" sz="2400" dirty="0"/>
              <a:t>高専の体育館は床の全面改修して</a:t>
            </a:r>
            <a:r>
              <a:rPr kumimoji="1" lang="en-US" altLang="ja-JP" sz="2400" dirty="0"/>
              <a:t>2</a:t>
            </a:r>
            <a:r>
              <a:rPr kumimoji="1" lang="ja-JP" altLang="en-US" sz="2400" dirty="0"/>
              <a:t>年以上経っているので事故が起こる可能性はある</a:t>
            </a:r>
            <a:endParaRPr kumimoji="1" lang="en-US" altLang="ja-JP" sz="2400" dirty="0"/>
          </a:p>
          <a:p>
            <a:pPr marL="0" indent="0">
              <a:buNone/>
            </a:pPr>
            <a:endParaRPr kumimoji="1"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211059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E64767C-0B1B-41AD-9E4A-317E37005461}"/>
              </a:ext>
            </a:extLst>
          </p:cNvPr>
          <p:cNvSpPr>
            <a:spLocks noGrp="1"/>
          </p:cNvSpPr>
          <p:nvPr>
            <p:ph type="title"/>
          </p:nvPr>
        </p:nvSpPr>
        <p:spPr/>
        <p:txBody>
          <a:bodyPr/>
          <a:lstStyle/>
          <a:p>
            <a:r>
              <a:rPr kumimoji="1" lang="ja-JP" altLang="en-US" dirty="0"/>
              <a:t>高専の体育館</a:t>
            </a:r>
          </a:p>
        </p:txBody>
      </p:sp>
      <p:sp>
        <p:nvSpPr>
          <p:cNvPr id="3" name="コンテンツ プレースホルダー 2">
            <a:extLst>
              <a:ext uri="{FF2B5EF4-FFF2-40B4-BE49-F238E27FC236}">
                <a16:creationId xmlns:a16="http://schemas.microsoft.com/office/drawing/2014/main" xmlns="" id="{240E2EC7-29C3-4F4B-B495-A867F4E30942}"/>
              </a:ext>
            </a:extLst>
          </p:cNvPr>
          <p:cNvSpPr>
            <a:spLocks noGrp="1"/>
          </p:cNvSpPr>
          <p:nvPr>
            <p:ph idx="1"/>
          </p:nvPr>
        </p:nvSpPr>
        <p:spPr>
          <a:xfrm>
            <a:off x="677334" y="2398643"/>
            <a:ext cx="8596668" cy="3642719"/>
          </a:xfrm>
        </p:spPr>
        <p:txBody>
          <a:bodyPr/>
          <a:lstStyle/>
          <a:p>
            <a:r>
              <a:rPr kumimoji="1" lang="ja-JP" altLang="en-US" sz="2400" dirty="0"/>
              <a:t>高専には清掃員がおり、学校の設備を掃除して頂いてるが、体育館は掃除して</a:t>
            </a:r>
            <a:r>
              <a:rPr lang="ja-JP" altLang="en-US" sz="2400" dirty="0"/>
              <a:t>もらっていない。</a:t>
            </a:r>
            <a:endParaRPr kumimoji="1" lang="en-US" altLang="ja-JP" sz="2400" dirty="0"/>
          </a:p>
          <a:p>
            <a:r>
              <a:rPr kumimoji="1" lang="ja-JP" altLang="en-US" sz="2400" dirty="0" smtClean="0"/>
              <a:t>体育館</a:t>
            </a:r>
            <a:r>
              <a:rPr kumimoji="1" lang="ja-JP" altLang="en-US" sz="2400" dirty="0"/>
              <a:t>にはネジやボルトがおちており怪我する可能性がある。</a:t>
            </a:r>
            <a:endParaRPr kumimoji="1" lang="en-US" altLang="ja-JP" dirty="0"/>
          </a:p>
        </p:txBody>
      </p:sp>
    </p:spTree>
    <p:extLst>
      <p:ext uri="{BB962C8B-B14F-4D97-AF65-F5344CB8AC3E}">
        <p14:creationId xmlns:p14="http://schemas.microsoft.com/office/powerpoint/2010/main" val="2268324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699152B-EE6F-4B67-AC87-648BCAE298C5}"/>
              </a:ext>
            </a:extLst>
          </p:cNvPr>
          <p:cNvSpPr>
            <a:spLocks noGrp="1"/>
          </p:cNvSpPr>
          <p:nvPr>
            <p:ph type="title"/>
          </p:nvPr>
        </p:nvSpPr>
        <p:spPr>
          <a:xfrm>
            <a:off x="677333" y="609600"/>
            <a:ext cx="8877483" cy="1320800"/>
          </a:xfrm>
        </p:spPr>
        <p:txBody>
          <a:bodyPr/>
          <a:lstStyle/>
          <a:p>
            <a:r>
              <a:rPr kumimoji="1" lang="ja-JP" altLang="en-US" dirty="0"/>
              <a:t>なぜ体育館</a:t>
            </a:r>
            <a:r>
              <a:rPr lang="ja-JP" altLang="en-US" dirty="0"/>
              <a:t>のメンテナンスロボットなのか</a:t>
            </a:r>
            <a:endParaRPr kumimoji="1" lang="ja-JP" altLang="en-US" dirty="0"/>
          </a:p>
        </p:txBody>
      </p:sp>
      <p:sp>
        <p:nvSpPr>
          <p:cNvPr id="3" name="コンテンツ プレースホルダー 2">
            <a:extLst>
              <a:ext uri="{FF2B5EF4-FFF2-40B4-BE49-F238E27FC236}">
                <a16:creationId xmlns:a16="http://schemas.microsoft.com/office/drawing/2014/main" xmlns="" id="{9C44C039-9378-415F-9C86-9797ED5CA950}"/>
              </a:ext>
            </a:extLst>
          </p:cNvPr>
          <p:cNvSpPr>
            <a:spLocks noGrp="1"/>
          </p:cNvSpPr>
          <p:nvPr>
            <p:ph idx="1"/>
          </p:nvPr>
        </p:nvSpPr>
        <p:spPr>
          <a:xfrm>
            <a:off x="677333" y="2160589"/>
            <a:ext cx="8970249" cy="3880773"/>
          </a:xfrm>
        </p:spPr>
        <p:txBody>
          <a:bodyPr>
            <a:normAutofit lnSpcReduction="10000"/>
          </a:bodyPr>
          <a:lstStyle/>
          <a:p>
            <a:r>
              <a:rPr kumimoji="1" lang="ja-JP" altLang="en-US" sz="2400" dirty="0"/>
              <a:t>現在、学校には清掃員の方が廊下等の学校の設備について清掃をして頂いてる。</a:t>
            </a:r>
            <a:endParaRPr kumimoji="1" lang="en-US" altLang="ja-JP" sz="2400" dirty="0"/>
          </a:p>
          <a:p>
            <a:r>
              <a:rPr lang="ja-JP" altLang="en-US" sz="2400" dirty="0"/>
              <a:t>しかし、教室と体育館は自分たちで掃除しなければいけなく、教室は毎日掃除するが体育館に関しては毎日掃除はしない。</a:t>
            </a:r>
            <a:endParaRPr lang="en-US" altLang="ja-JP" sz="2400" dirty="0"/>
          </a:p>
          <a:p>
            <a:r>
              <a:rPr kumimoji="1" lang="ja-JP" altLang="en-US" sz="2400" dirty="0"/>
              <a:t>また、高専の場合体育館にネジやボルトなどが落ちていることがあり、そのまま放置しておくと始業式や終業式のときに踏む可能性があり怪我の危険性がある</a:t>
            </a:r>
            <a:endParaRPr lang="en-US" altLang="ja-JP" sz="2400" dirty="0"/>
          </a:p>
          <a:p>
            <a:r>
              <a:rPr lang="ja-JP" altLang="en-US" sz="2400" dirty="0"/>
              <a:t>体育館のささくれによって大きな怪我の可能性もあり、ささくれを検知してその怪我を防止することができる</a:t>
            </a:r>
            <a:endParaRPr lang="en-US" altLang="ja-JP" sz="2400" dirty="0"/>
          </a:p>
        </p:txBody>
      </p:sp>
    </p:spTree>
    <p:extLst>
      <p:ext uri="{BB962C8B-B14F-4D97-AF65-F5344CB8AC3E}">
        <p14:creationId xmlns:p14="http://schemas.microsoft.com/office/powerpoint/2010/main" val="55574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9F4D8F7-A6FB-4DFB-A80A-1F89DB9BA497}"/>
              </a:ext>
            </a:extLst>
          </p:cNvPr>
          <p:cNvSpPr>
            <a:spLocks noGrp="1"/>
          </p:cNvSpPr>
          <p:nvPr>
            <p:ph type="title"/>
          </p:nvPr>
        </p:nvSpPr>
        <p:spPr/>
        <p:txBody>
          <a:bodyPr>
            <a:normAutofit/>
          </a:bodyPr>
          <a:lstStyle/>
          <a:p>
            <a:r>
              <a:rPr kumimoji="1" lang="ja-JP" altLang="en-US" dirty="0"/>
              <a:t>ユーザー：体育館を使用する人</a:t>
            </a:r>
            <a:r>
              <a:rPr kumimoji="1" lang="en-US" altLang="ja-JP" dirty="0"/>
              <a:t/>
            </a:r>
            <a:br>
              <a:rPr kumimoji="1" lang="en-US" altLang="ja-JP" dirty="0"/>
            </a:br>
            <a:r>
              <a:rPr kumimoji="1" lang="en-US" altLang="ja-JP" dirty="0"/>
              <a:t>					</a:t>
            </a:r>
            <a:r>
              <a:rPr kumimoji="1" lang="ja-JP" altLang="en-US" dirty="0"/>
              <a:t>（主に部活で使用する人）</a:t>
            </a:r>
          </a:p>
        </p:txBody>
      </p:sp>
      <p:sp>
        <p:nvSpPr>
          <p:cNvPr id="3" name="コンテンツ プレースホルダー 2">
            <a:extLst>
              <a:ext uri="{FF2B5EF4-FFF2-40B4-BE49-F238E27FC236}">
                <a16:creationId xmlns:a16="http://schemas.microsoft.com/office/drawing/2014/main" xmlns="" id="{1623AF5F-3C65-4868-95C9-E1045E64B348}"/>
              </a:ext>
            </a:extLst>
          </p:cNvPr>
          <p:cNvSpPr>
            <a:spLocks noGrp="1"/>
          </p:cNvSpPr>
          <p:nvPr>
            <p:ph idx="1"/>
          </p:nvPr>
        </p:nvSpPr>
        <p:spPr>
          <a:xfrm>
            <a:off x="677334" y="2226365"/>
            <a:ext cx="8596668" cy="3814997"/>
          </a:xfrm>
        </p:spPr>
        <p:txBody>
          <a:bodyPr/>
          <a:lstStyle/>
          <a:p>
            <a:pPr marL="0" indent="0">
              <a:buNone/>
            </a:pPr>
            <a:r>
              <a:rPr kumimoji="1" lang="ja-JP" altLang="en-US" sz="3200" dirty="0"/>
              <a:t>ロボットの動き</a:t>
            </a:r>
            <a:endParaRPr kumimoji="1" lang="en-US" altLang="ja-JP" sz="3200" dirty="0"/>
          </a:p>
          <a:p>
            <a:r>
              <a:rPr lang="ja-JP" altLang="en-US" sz="2400" dirty="0"/>
              <a:t>➀ルート通りにモップをかける</a:t>
            </a:r>
            <a:endParaRPr lang="en-US" altLang="ja-JP" sz="2400" dirty="0"/>
          </a:p>
          <a:p>
            <a:r>
              <a:rPr kumimoji="1" lang="ja-JP" altLang="en-US" sz="2400" dirty="0"/>
              <a:t>➁障害物を避ける</a:t>
            </a:r>
            <a:endParaRPr kumimoji="1" lang="en-US" altLang="ja-JP" sz="2400" dirty="0"/>
          </a:p>
          <a:p>
            <a:r>
              <a:rPr lang="ja-JP" altLang="en-US" sz="2400" dirty="0" smtClean="0"/>
              <a:t>➂</a:t>
            </a:r>
            <a:r>
              <a:rPr lang="ja-JP" altLang="en-US" sz="2400" dirty="0"/>
              <a:t>落し物</a:t>
            </a:r>
            <a:r>
              <a:rPr lang="ja-JP" altLang="en-US" sz="2400" dirty="0" smtClean="0"/>
              <a:t>と</a:t>
            </a:r>
            <a:r>
              <a:rPr lang="ja-JP" altLang="en-US" sz="2400" dirty="0"/>
              <a:t>ゴミとの区別</a:t>
            </a:r>
            <a:endParaRPr lang="en-US" altLang="ja-JP" sz="2400" dirty="0"/>
          </a:p>
          <a:p>
            <a:r>
              <a:rPr kumimoji="1" lang="ja-JP" altLang="en-US" sz="2400" dirty="0"/>
              <a:t>➃モップがけが終わったら、所定の位置に戻る</a:t>
            </a:r>
          </a:p>
        </p:txBody>
      </p:sp>
    </p:spTree>
    <p:extLst>
      <p:ext uri="{BB962C8B-B14F-4D97-AF65-F5344CB8AC3E}">
        <p14:creationId xmlns:p14="http://schemas.microsoft.com/office/powerpoint/2010/main" val="358015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1C9FA8F-B40E-46B2-8885-406ADE6C61EE}"/>
              </a:ext>
            </a:extLst>
          </p:cNvPr>
          <p:cNvSpPr>
            <a:spLocks noGrp="1"/>
          </p:cNvSpPr>
          <p:nvPr>
            <p:ph type="title"/>
          </p:nvPr>
        </p:nvSpPr>
        <p:spPr/>
        <p:txBody>
          <a:bodyPr/>
          <a:lstStyle/>
          <a:p>
            <a:r>
              <a:rPr kumimoji="1" lang="ja-JP" altLang="en-US" dirty="0"/>
              <a:t>モッピーに要求されること</a:t>
            </a:r>
          </a:p>
        </p:txBody>
      </p:sp>
      <p:sp>
        <p:nvSpPr>
          <p:cNvPr id="3" name="コンテンツ プレースホルダー 2">
            <a:extLst>
              <a:ext uri="{FF2B5EF4-FFF2-40B4-BE49-F238E27FC236}">
                <a16:creationId xmlns:a16="http://schemas.microsoft.com/office/drawing/2014/main" xmlns="" id="{BC2F66D2-3F9C-4101-AFA3-A3818991FD7E}"/>
              </a:ext>
            </a:extLst>
          </p:cNvPr>
          <p:cNvSpPr>
            <a:spLocks noGrp="1"/>
          </p:cNvSpPr>
          <p:nvPr>
            <p:ph idx="1"/>
          </p:nvPr>
        </p:nvSpPr>
        <p:spPr>
          <a:xfrm>
            <a:off x="677334" y="2411896"/>
            <a:ext cx="8596668" cy="3629466"/>
          </a:xfrm>
        </p:spPr>
        <p:txBody>
          <a:bodyPr>
            <a:normAutofit/>
          </a:bodyPr>
          <a:lstStyle/>
          <a:p>
            <a:r>
              <a:rPr kumimoji="1" lang="ja-JP" altLang="en-US" sz="2800" dirty="0"/>
              <a:t>自律移動</a:t>
            </a:r>
            <a:endParaRPr kumimoji="1" lang="en-US" altLang="ja-JP" sz="2800" dirty="0"/>
          </a:p>
          <a:p>
            <a:r>
              <a:rPr lang="ja-JP" altLang="en-US" sz="2800" dirty="0"/>
              <a:t>障害物の認知→障害物を避ける</a:t>
            </a:r>
            <a:endParaRPr lang="en-US" altLang="ja-JP" sz="2800" dirty="0"/>
          </a:p>
          <a:p>
            <a:r>
              <a:rPr kumimoji="1" lang="ja-JP" altLang="en-US" sz="2800" dirty="0"/>
              <a:t>床を傷</a:t>
            </a:r>
            <a:r>
              <a:rPr lang="ja-JP" altLang="en-US" sz="2800" dirty="0"/>
              <a:t>つけないこと</a:t>
            </a:r>
            <a:endParaRPr lang="en-US" altLang="ja-JP" sz="2800" dirty="0"/>
          </a:p>
        </p:txBody>
      </p:sp>
    </p:spTree>
    <p:extLst>
      <p:ext uri="{BB962C8B-B14F-4D97-AF65-F5344CB8AC3E}">
        <p14:creationId xmlns:p14="http://schemas.microsoft.com/office/powerpoint/2010/main" val="4116439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3829B5B-4B93-4991-8CC8-A866CC39DB6D}"/>
              </a:ext>
            </a:extLst>
          </p:cNvPr>
          <p:cNvSpPr>
            <a:spLocks noGrp="1"/>
          </p:cNvSpPr>
          <p:nvPr>
            <p:ph type="title"/>
          </p:nvPr>
        </p:nvSpPr>
        <p:spPr/>
        <p:txBody>
          <a:bodyPr/>
          <a:lstStyle/>
          <a:p>
            <a:r>
              <a:rPr kumimoji="1" lang="ja-JP" altLang="en-US" dirty="0"/>
              <a:t>自律移動</a:t>
            </a:r>
          </a:p>
        </p:txBody>
      </p:sp>
      <p:sp>
        <p:nvSpPr>
          <p:cNvPr id="3" name="コンテンツ プレースホルダー 2">
            <a:extLst>
              <a:ext uri="{FF2B5EF4-FFF2-40B4-BE49-F238E27FC236}">
                <a16:creationId xmlns:a16="http://schemas.microsoft.com/office/drawing/2014/main" xmlns="" id="{8562A9AA-C291-4AA1-BDBC-E555BDF46B4E}"/>
              </a:ext>
            </a:extLst>
          </p:cNvPr>
          <p:cNvSpPr>
            <a:spLocks noGrp="1"/>
          </p:cNvSpPr>
          <p:nvPr>
            <p:ph idx="1"/>
          </p:nvPr>
        </p:nvSpPr>
        <p:spPr>
          <a:xfrm>
            <a:off x="677333" y="2623930"/>
            <a:ext cx="8837727" cy="3417432"/>
          </a:xfrm>
        </p:spPr>
        <p:txBody>
          <a:bodyPr>
            <a:normAutofit/>
          </a:bodyPr>
          <a:lstStyle/>
          <a:p>
            <a:r>
              <a:rPr kumimoji="1" lang="ja-JP" altLang="en-US" sz="2400" dirty="0"/>
              <a:t>体育館全域のモップがけができるルートでモップがけを行う</a:t>
            </a:r>
            <a:endParaRPr kumimoji="1" lang="en-US" altLang="ja-JP" sz="2400" dirty="0"/>
          </a:p>
          <a:p>
            <a:r>
              <a:rPr lang="ja-JP" altLang="en-US" sz="2400" dirty="0"/>
              <a:t>自己位置を把握する</a:t>
            </a:r>
            <a:endParaRPr kumimoji="1" lang="ja-JP" altLang="en-US" sz="2400" dirty="0"/>
          </a:p>
        </p:txBody>
      </p:sp>
    </p:spTree>
    <p:extLst>
      <p:ext uri="{BB962C8B-B14F-4D97-AF65-F5344CB8AC3E}">
        <p14:creationId xmlns:p14="http://schemas.microsoft.com/office/powerpoint/2010/main" val="1102669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805C997-3E88-4F7C-806B-1AE62733DEF2}"/>
              </a:ext>
            </a:extLst>
          </p:cNvPr>
          <p:cNvSpPr>
            <a:spLocks noGrp="1"/>
          </p:cNvSpPr>
          <p:nvPr>
            <p:ph type="title"/>
          </p:nvPr>
        </p:nvSpPr>
        <p:spPr/>
        <p:txBody>
          <a:bodyPr/>
          <a:lstStyle/>
          <a:p>
            <a:r>
              <a:rPr kumimoji="1" lang="ja-JP" altLang="en-US" dirty="0"/>
              <a:t>障害物の認知</a:t>
            </a:r>
          </a:p>
        </p:txBody>
      </p:sp>
      <p:sp>
        <p:nvSpPr>
          <p:cNvPr id="3" name="コンテンツ プレースホルダー 2">
            <a:extLst>
              <a:ext uri="{FF2B5EF4-FFF2-40B4-BE49-F238E27FC236}">
                <a16:creationId xmlns:a16="http://schemas.microsoft.com/office/drawing/2014/main" xmlns="" id="{8409519F-59EE-4EEE-A3F4-CDC4494AB4A2}"/>
              </a:ext>
            </a:extLst>
          </p:cNvPr>
          <p:cNvSpPr>
            <a:spLocks noGrp="1"/>
          </p:cNvSpPr>
          <p:nvPr>
            <p:ph idx="1"/>
          </p:nvPr>
        </p:nvSpPr>
        <p:spPr>
          <a:xfrm>
            <a:off x="677334" y="2637183"/>
            <a:ext cx="8596668" cy="3404179"/>
          </a:xfrm>
        </p:spPr>
        <p:txBody>
          <a:bodyPr>
            <a:normAutofit/>
          </a:bodyPr>
          <a:lstStyle/>
          <a:p>
            <a:r>
              <a:rPr kumimoji="1" lang="ja-JP" altLang="en-US" sz="2400" dirty="0"/>
              <a:t>物とゴミとの判別を行う</a:t>
            </a:r>
            <a:endParaRPr kumimoji="1" lang="en-US" altLang="ja-JP" sz="2400" dirty="0"/>
          </a:p>
          <a:p>
            <a:r>
              <a:rPr lang="ja-JP" altLang="en-US" sz="2400" dirty="0"/>
              <a:t>床の凹凸を認識する</a:t>
            </a:r>
            <a:endParaRPr lang="en-US" altLang="ja-JP" sz="2400" dirty="0"/>
          </a:p>
          <a:p>
            <a:r>
              <a:rPr kumimoji="1" lang="ja-JP" altLang="en-US" sz="2400" dirty="0"/>
              <a:t>忘れ物等を認知して避ける</a:t>
            </a:r>
            <a:endParaRPr kumimoji="1" lang="en-US" altLang="ja-JP" sz="2400" dirty="0"/>
          </a:p>
          <a:p>
            <a:r>
              <a:rPr lang="ja-JP" altLang="en-US" sz="2400" dirty="0"/>
              <a:t>テープが剥がれている部分を認識し、応急措置</a:t>
            </a:r>
            <a:r>
              <a:rPr lang="en-US" altLang="ja-JP" sz="2400" dirty="0"/>
              <a:t>(</a:t>
            </a:r>
            <a:r>
              <a:rPr lang="ja-JP" altLang="en-US" sz="2400" dirty="0"/>
              <a:t>テープを上から貼る</a:t>
            </a:r>
            <a:r>
              <a:rPr lang="en-US" altLang="ja-JP" sz="2400" dirty="0"/>
              <a:t>)</a:t>
            </a:r>
            <a:r>
              <a:rPr lang="ja-JP" altLang="en-US" sz="2400" dirty="0"/>
              <a:t>を行う</a:t>
            </a:r>
            <a:endParaRPr kumimoji="1" lang="ja-JP" altLang="en-US" sz="2400" dirty="0"/>
          </a:p>
        </p:txBody>
      </p:sp>
    </p:spTree>
    <p:extLst>
      <p:ext uri="{BB962C8B-B14F-4D97-AF65-F5344CB8AC3E}">
        <p14:creationId xmlns:p14="http://schemas.microsoft.com/office/powerpoint/2010/main" val="1392979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6190D74-D6D8-420B-94E1-A6597F950B7D}"/>
              </a:ext>
            </a:extLst>
          </p:cNvPr>
          <p:cNvSpPr>
            <a:spLocks noGrp="1"/>
          </p:cNvSpPr>
          <p:nvPr>
            <p:ph type="title"/>
          </p:nvPr>
        </p:nvSpPr>
        <p:spPr/>
        <p:txBody>
          <a:bodyPr/>
          <a:lstStyle/>
          <a:p>
            <a:r>
              <a:rPr kumimoji="1" lang="ja-JP" altLang="en-US" dirty="0"/>
              <a:t>床を傷つけない</a:t>
            </a:r>
          </a:p>
        </p:txBody>
      </p:sp>
      <p:sp>
        <p:nvSpPr>
          <p:cNvPr id="3" name="コンテンツ プレースホルダー 2">
            <a:extLst>
              <a:ext uri="{FF2B5EF4-FFF2-40B4-BE49-F238E27FC236}">
                <a16:creationId xmlns:a16="http://schemas.microsoft.com/office/drawing/2014/main" xmlns="" id="{07B21B22-C366-4237-B0AD-62C2DF9461B9}"/>
              </a:ext>
            </a:extLst>
          </p:cNvPr>
          <p:cNvSpPr>
            <a:spLocks noGrp="1"/>
          </p:cNvSpPr>
          <p:nvPr>
            <p:ph idx="1"/>
          </p:nvPr>
        </p:nvSpPr>
        <p:spPr>
          <a:xfrm>
            <a:off x="677334" y="2822713"/>
            <a:ext cx="8596668" cy="3218649"/>
          </a:xfrm>
        </p:spPr>
        <p:txBody>
          <a:bodyPr>
            <a:normAutofit/>
          </a:bodyPr>
          <a:lstStyle/>
          <a:p>
            <a:r>
              <a:rPr kumimoji="1" lang="ja-JP" altLang="en-US" sz="2400" dirty="0"/>
              <a:t>モップがけを行う時に床に対して加える力を加減する</a:t>
            </a:r>
            <a:endParaRPr kumimoji="1" lang="en-US" altLang="ja-JP" sz="2400" dirty="0"/>
          </a:p>
          <a:p>
            <a:r>
              <a:rPr lang="ja-JP" altLang="en-US" sz="2400" dirty="0"/>
              <a:t>床を傷つけないように床第一の設計をする</a:t>
            </a:r>
            <a:endParaRPr kumimoji="1" lang="ja-JP" altLang="en-US" sz="2400" dirty="0"/>
          </a:p>
        </p:txBody>
      </p:sp>
    </p:spTree>
    <p:extLst>
      <p:ext uri="{BB962C8B-B14F-4D97-AF65-F5344CB8AC3E}">
        <p14:creationId xmlns:p14="http://schemas.microsoft.com/office/powerpoint/2010/main" val="246115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F11D8A82-4F72-4B64-8B52-C76EFF1BD0BB}"/>
              </a:ext>
            </a:extLst>
          </p:cNvPr>
          <p:cNvSpPr>
            <a:spLocks noGrp="1"/>
          </p:cNvSpPr>
          <p:nvPr>
            <p:ph type="title"/>
          </p:nvPr>
        </p:nvSpPr>
        <p:spPr>
          <a:xfrm>
            <a:off x="677333" y="609599"/>
            <a:ext cx="8877483" cy="1470991"/>
          </a:xfrm>
        </p:spPr>
        <p:txBody>
          <a:bodyPr>
            <a:normAutofit/>
          </a:bodyPr>
          <a:lstStyle/>
          <a:p>
            <a:r>
              <a:rPr kumimoji="1" lang="en-US" altLang="ja-JP" sz="4400" dirty="0"/>
              <a:t>MIRS1903</a:t>
            </a:r>
            <a:r>
              <a:rPr kumimoji="1" lang="ja-JP" altLang="en-US" sz="4400" dirty="0"/>
              <a:t>プレゼンテーション報告</a:t>
            </a:r>
          </a:p>
        </p:txBody>
      </p:sp>
      <p:sp>
        <p:nvSpPr>
          <p:cNvPr id="5" name="コンテンツ プレースホルダー 4">
            <a:extLst>
              <a:ext uri="{FF2B5EF4-FFF2-40B4-BE49-F238E27FC236}">
                <a16:creationId xmlns:a16="http://schemas.microsoft.com/office/drawing/2014/main" xmlns="" id="{9118C0B4-6381-4D49-8744-9097C68A45FF}"/>
              </a:ext>
            </a:extLst>
          </p:cNvPr>
          <p:cNvSpPr>
            <a:spLocks noGrp="1"/>
          </p:cNvSpPr>
          <p:nvPr>
            <p:ph idx="1"/>
          </p:nvPr>
        </p:nvSpPr>
        <p:spPr>
          <a:xfrm>
            <a:off x="677334" y="2729948"/>
            <a:ext cx="8596668" cy="3311414"/>
          </a:xfrm>
        </p:spPr>
        <p:txBody>
          <a:bodyPr/>
          <a:lstStyle/>
          <a:p>
            <a:r>
              <a:rPr lang="ja-JP" altLang="en-US" sz="3600" dirty="0"/>
              <a:t>１．　</a:t>
            </a:r>
            <a:r>
              <a:rPr kumimoji="1" lang="ja-JP" altLang="en-US" sz="3600" dirty="0"/>
              <a:t>プロジェクト名発表</a:t>
            </a:r>
            <a:endParaRPr kumimoji="1" lang="en-US" altLang="ja-JP" sz="3600" dirty="0"/>
          </a:p>
          <a:p>
            <a:r>
              <a:rPr lang="ja-JP" altLang="en-US" sz="3600" dirty="0"/>
              <a:t>２．　開発するロボットの説明</a:t>
            </a:r>
            <a:endParaRPr lang="en-US" altLang="ja-JP" sz="3600" dirty="0"/>
          </a:p>
          <a:p>
            <a:r>
              <a:rPr kumimoji="1" lang="ja-JP" altLang="en-US" sz="3600" dirty="0"/>
              <a:t>３．　ロボットに</a:t>
            </a:r>
            <a:r>
              <a:rPr lang="ja-JP" altLang="en-US" sz="3600" dirty="0"/>
              <a:t>要求</a:t>
            </a:r>
            <a:r>
              <a:rPr kumimoji="1" lang="ja-JP" altLang="en-US" sz="3600" dirty="0"/>
              <a:t>されること</a:t>
            </a:r>
            <a:endParaRPr kumimoji="1" lang="ja-JP" altLang="en-US" dirty="0"/>
          </a:p>
        </p:txBody>
      </p:sp>
    </p:spTree>
    <p:extLst>
      <p:ext uri="{BB962C8B-B14F-4D97-AF65-F5344CB8AC3E}">
        <p14:creationId xmlns:p14="http://schemas.microsoft.com/office/powerpoint/2010/main" val="3426238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324E1FD-7CA5-4BCD-B88C-A98CE7124A17}"/>
              </a:ext>
            </a:extLst>
          </p:cNvPr>
          <p:cNvSpPr>
            <a:spLocks noGrp="1"/>
          </p:cNvSpPr>
          <p:nvPr>
            <p:ph type="title"/>
          </p:nvPr>
        </p:nvSpPr>
        <p:spPr/>
        <p:txBody>
          <a:bodyPr/>
          <a:lstStyle/>
          <a:p>
            <a:r>
              <a:rPr kumimoji="1" lang="ja-JP" altLang="en-US" dirty="0"/>
              <a:t>１．プロジェクト名発表</a:t>
            </a:r>
          </a:p>
        </p:txBody>
      </p:sp>
      <p:sp>
        <p:nvSpPr>
          <p:cNvPr id="3" name="コンテンツ プレースホルダー 2">
            <a:extLst>
              <a:ext uri="{FF2B5EF4-FFF2-40B4-BE49-F238E27FC236}">
                <a16:creationId xmlns:a16="http://schemas.microsoft.com/office/drawing/2014/main" xmlns="" id="{A3ED43B1-6E5B-4B90-8472-4D2F1470060C}"/>
              </a:ext>
            </a:extLst>
          </p:cNvPr>
          <p:cNvSpPr>
            <a:spLocks noGrp="1"/>
          </p:cNvSpPr>
          <p:nvPr>
            <p:ph idx="1"/>
          </p:nvPr>
        </p:nvSpPr>
        <p:spPr>
          <a:xfrm>
            <a:off x="677333" y="2239617"/>
            <a:ext cx="9010005" cy="3801745"/>
          </a:xfrm>
        </p:spPr>
        <p:txBody>
          <a:bodyPr/>
          <a:lstStyle/>
          <a:p>
            <a:r>
              <a:rPr kumimoji="1" lang="en-US" altLang="ja-JP" sz="4000" dirty="0"/>
              <a:t>MIRS1903</a:t>
            </a:r>
            <a:r>
              <a:rPr kumimoji="1" lang="ja-JP" altLang="en-US" sz="4000" dirty="0"/>
              <a:t>のプロジェクト名は</a:t>
            </a:r>
            <a:endParaRPr kumimoji="1" lang="en-US" altLang="ja-JP" sz="4000" dirty="0"/>
          </a:p>
          <a:p>
            <a:pPr marL="0" indent="0">
              <a:buNone/>
            </a:pPr>
            <a:endParaRPr lang="en-US" altLang="ja-JP" sz="4000" dirty="0"/>
          </a:p>
          <a:p>
            <a:pPr marL="0" indent="0">
              <a:buNone/>
            </a:pPr>
            <a:r>
              <a:rPr lang="ja-JP" altLang="en-US" sz="4000" dirty="0"/>
              <a:t>「</a:t>
            </a:r>
            <a:r>
              <a:rPr lang="ja-JP" altLang="en-US" sz="4000" dirty="0">
                <a:solidFill>
                  <a:srgbClr val="009900"/>
                </a:solidFill>
                <a:latin typeface="HG創英角ｺﾞｼｯｸUB" panose="020B0909000000000000" pitchFamily="49" charset="-128"/>
                <a:ea typeface="HG創英角ｺﾞｼｯｸUB" panose="020B0909000000000000" pitchFamily="49" charset="-128"/>
              </a:rPr>
              <a:t>もっぴー</a:t>
            </a:r>
            <a:r>
              <a:rPr lang="ja-JP" altLang="en-US" sz="4000" dirty="0"/>
              <a:t>」プロジェクトです</a:t>
            </a:r>
            <a:endParaRPr kumimoji="1" lang="ja-JP" altLang="en-US" dirty="0"/>
          </a:p>
        </p:txBody>
      </p:sp>
    </p:spTree>
    <p:extLst>
      <p:ext uri="{BB962C8B-B14F-4D97-AF65-F5344CB8AC3E}">
        <p14:creationId xmlns:p14="http://schemas.microsoft.com/office/powerpoint/2010/main" val="167952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xmlns="" id="{13369AD6-35B4-4BC2-A664-8E40BE88EDD5}"/>
              </a:ext>
            </a:extLst>
          </p:cNvPr>
          <p:cNvPicPr>
            <a:picLocks noChangeAspect="1"/>
          </p:cNvPicPr>
          <p:nvPr/>
        </p:nvPicPr>
        <p:blipFill rotWithShape="1">
          <a:blip r:embed="rId2"/>
          <a:srcRect t="9836" r="2" b="47723"/>
          <a:stretch/>
        </p:blipFill>
        <p:spPr>
          <a:xfrm>
            <a:off x="452814" y="-1"/>
            <a:ext cx="4431171" cy="2621148"/>
          </a:xfrm>
          <a:custGeom>
            <a:avLst/>
            <a:gdLst>
              <a:gd name="connsiteX0" fmla="*/ 389783 w 4431171"/>
              <a:gd name="connsiteY0" fmla="*/ 0 h 2621148"/>
              <a:gd name="connsiteX1" fmla="*/ 4431171 w 4431171"/>
              <a:gd name="connsiteY1" fmla="*/ 0 h 2621148"/>
              <a:gd name="connsiteX2" fmla="*/ 4431171 w 4431171"/>
              <a:gd name="connsiteY2" fmla="*/ 1 h 2621148"/>
              <a:gd name="connsiteX3" fmla="*/ 3573751 w 4431171"/>
              <a:gd name="connsiteY3" fmla="*/ 1 h 2621148"/>
              <a:gd name="connsiteX4" fmla="*/ 3182231 w 4431171"/>
              <a:gd name="connsiteY4" fmla="*/ 2621148 h 2621148"/>
              <a:gd name="connsiteX5" fmla="*/ 0 w 4431171"/>
              <a:gd name="connsiteY5" fmla="*/ 2621148 h 2621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171" h="2621148">
                <a:moveTo>
                  <a:pt x="389783" y="0"/>
                </a:moveTo>
                <a:lnTo>
                  <a:pt x="4431171" y="0"/>
                </a:lnTo>
                <a:lnTo>
                  <a:pt x="4431171" y="1"/>
                </a:lnTo>
                <a:lnTo>
                  <a:pt x="3573751" y="1"/>
                </a:lnTo>
                <a:lnTo>
                  <a:pt x="3182231" y="2621148"/>
                </a:lnTo>
                <a:lnTo>
                  <a:pt x="0" y="2621148"/>
                </a:lnTo>
                <a:close/>
              </a:path>
            </a:pathLst>
          </a:custGeom>
        </p:spPr>
      </p:pic>
      <p:sp>
        <p:nvSpPr>
          <p:cNvPr id="2" name="タイトル 1">
            <a:extLst>
              <a:ext uri="{FF2B5EF4-FFF2-40B4-BE49-F238E27FC236}">
                <a16:creationId xmlns:a16="http://schemas.microsoft.com/office/drawing/2014/main" xmlns="" id="{7EAA921F-3258-4F92-8C9B-157B43DC879B}"/>
              </a:ext>
            </a:extLst>
          </p:cNvPr>
          <p:cNvSpPr>
            <a:spLocks noGrp="1"/>
          </p:cNvSpPr>
          <p:nvPr>
            <p:ph type="title"/>
          </p:nvPr>
        </p:nvSpPr>
        <p:spPr>
          <a:xfrm>
            <a:off x="4159224" y="609600"/>
            <a:ext cx="5422097" cy="1320800"/>
          </a:xfrm>
        </p:spPr>
        <p:txBody>
          <a:bodyPr>
            <a:normAutofit/>
          </a:bodyPr>
          <a:lstStyle/>
          <a:p>
            <a:r>
              <a:rPr kumimoji="1" lang="ja-JP" altLang="en-US" dirty="0"/>
              <a:t>１．プロジェクト名発表</a:t>
            </a:r>
          </a:p>
        </p:txBody>
      </p:sp>
      <p:pic>
        <p:nvPicPr>
          <p:cNvPr id="15" name="図 14">
            <a:extLst>
              <a:ext uri="{FF2B5EF4-FFF2-40B4-BE49-F238E27FC236}">
                <a16:creationId xmlns:a16="http://schemas.microsoft.com/office/drawing/2014/main" xmlns="" id="{0B1E7934-3AF7-4D06-B619-FA73791DCA3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4644" r="-1" b="9687"/>
          <a:stretch/>
        </p:blipFill>
        <p:spPr>
          <a:xfrm>
            <a:off x="1" y="2621147"/>
            <a:ext cx="3635044" cy="4236853"/>
          </a:xfrm>
          <a:custGeom>
            <a:avLst/>
            <a:gdLst>
              <a:gd name="connsiteX0" fmla="*/ 452813 w 3635044"/>
              <a:gd name="connsiteY0" fmla="*/ 0 h 4236853"/>
              <a:gd name="connsiteX1" fmla="*/ 3635044 w 3635044"/>
              <a:gd name="connsiteY1" fmla="*/ 0 h 4236853"/>
              <a:gd name="connsiteX2" fmla="*/ 3002185 w 3635044"/>
              <a:gd name="connsiteY2" fmla="*/ 4236853 h 4236853"/>
              <a:gd name="connsiteX3" fmla="*/ 0 w 3635044"/>
              <a:gd name="connsiteY3" fmla="*/ 4236853 h 4236853"/>
              <a:gd name="connsiteX4" fmla="*/ 0 w 3635044"/>
              <a:gd name="connsiteY4" fmla="*/ 3045007 h 4236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35044" h="4236853">
                <a:moveTo>
                  <a:pt x="452813" y="0"/>
                </a:moveTo>
                <a:lnTo>
                  <a:pt x="3635044" y="0"/>
                </a:lnTo>
                <a:lnTo>
                  <a:pt x="3002185" y="4236853"/>
                </a:lnTo>
                <a:lnTo>
                  <a:pt x="0" y="4236853"/>
                </a:lnTo>
                <a:lnTo>
                  <a:pt x="0" y="3045007"/>
                </a:lnTo>
                <a:close/>
              </a:path>
            </a:pathLst>
          </a:custGeom>
        </p:spPr>
      </p:pic>
      <p:sp>
        <p:nvSpPr>
          <p:cNvPr id="38" name="Isosceles Triangle 30">
            <a:extLst>
              <a:ext uri="{FF2B5EF4-FFF2-40B4-BE49-F238E27FC236}">
                <a16:creationId xmlns:a16="http://schemas.microsoft.com/office/drawing/2014/main" xmlns="" id="{990521D1-5B76-4521-A740-A335F5B84E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40" name="Straight Connector 39">
            <a:extLst>
              <a:ext uri="{FF2B5EF4-FFF2-40B4-BE49-F238E27FC236}">
                <a16:creationId xmlns:a16="http://schemas.microsoft.com/office/drawing/2014/main" xmlns="" id="{F23FE84D-03CE-4670-A16A-7886B1B9E46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54292" y="2621146"/>
            <a:ext cx="325647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xmlns="" id="{3183F853-9CFA-44FD-BFEB-9CE56FE28387}"/>
              </a:ext>
            </a:extLst>
          </p:cNvPr>
          <p:cNvSpPr>
            <a:spLocks noGrp="1"/>
          </p:cNvSpPr>
          <p:nvPr>
            <p:ph idx="1"/>
          </p:nvPr>
        </p:nvSpPr>
        <p:spPr>
          <a:xfrm>
            <a:off x="4159225" y="2160589"/>
            <a:ext cx="5806410" cy="3880773"/>
          </a:xfrm>
        </p:spPr>
        <p:txBody>
          <a:bodyPr>
            <a:normAutofit/>
          </a:bodyPr>
          <a:lstStyle/>
          <a:p>
            <a:pPr marL="0" indent="0">
              <a:buNone/>
            </a:pPr>
            <a:r>
              <a:rPr kumimoji="1" lang="ja-JP" altLang="en-US" sz="3200" dirty="0"/>
              <a:t>モッピーとは</a:t>
            </a:r>
            <a:endParaRPr kumimoji="1" lang="en-US" altLang="ja-JP" sz="3200" dirty="0"/>
          </a:p>
          <a:p>
            <a:r>
              <a:rPr lang="en-US" altLang="ja-JP" sz="2000" dirty="0"/>
              <a:t>MIRS1903</a:t>
            </a:r>
            <a:r>
              <a:rPr lang="ja-JP" altLang="en-US" sz="2000" dirty="0"/>
              <a:t>が考えたキャラクターの名前である</a:t>
            </a:r>
            <a:endParaRPr lang="en-US" altLang="ja-JP" sz="2000" dirty="0"/>
          </a:p>
          <a:p>
            <a:pPr marL="0" indent="0">
              <a:buNone/>
            </a:pPr>
            <a:r>
              <a:rPr kumimoji="1" lang="ja-JP" altLang="en-US" sz="2000" dirty="0"/>
              <a:t>（</a:t>
            </a:r>
            <a:r>
              <a:rPr kumimoji="1" lang="en-US" altLang="ja-JP" sz="2000" dirty="0"/>
              <a:t>USJ</a:t>
            </a:r>
            <a:r>
              <a:rPr kumimoji="1" lang="ja-JP" altLang="en-US" sz="2000" dirty="0"/>
              <a:t>にモッピーというキャラクターがいるがカタカナ表記であり</a:t>
            </a:r>
            <a:r>
              <a:rPr kumimoji="1" lang="en-US" altLang="ja-JP" sz="2000" dirty="0"/>
              <a:t>MIRS1903</a:t>
            </a:r>
            <a:r>
              <a:rPr kumimoji="1" lang="ja-JP" altLang="en-US" sz="2000" dirty="0"/>
              <a:t>のキャラクター名はひらがな表記である。）</a:t>
            </a:r>
            <a:endParaRPr kumimoji="1" lang="en-US" altLang="ja-JP" sz="2000" dirty="0"/>
          </a:p>
          <a:p>
            <a:r>
              <a:rPr lang="ja-JP" altLang="en-US" sz="2000" dirty="0"/>
              <a:t>今回の</a:t>
            </a:r>
            <a:r>
              <a:rPr lang="en-US" altLang="ja-JP" sz="2000" dirty="0"/>
              <a:t>MIRS</a:t>
            </a:r>
            <a:r>
              <a:rPr lang="ja-JP" altLang="en-US" sz="2000" dirty="0"/>
              <a:t>ではモップを使用する予定なのでモップから着想を得てモップ→</a:t>
            </a:r>
            <a:r>
              <a:rPr lang="ja-JP" altLang="en-US" sz="2000" dirty="0" err="1"/>
              <a:t>もっぴ</a:t>
            </a:r>
            <a:r>
              <a:rPr lang="ja-JP" altLang="en-US" sz="2000" dirty="0"/>
              <a:t>ーとなった。</a:t>
            </a:r>
            <a:endParaRPr kumimoji="1" lang="en-US" altLang="ja-JP" sz="2000" dirty="0"/>
          </a:p>
          <a:p>
            <a:endParaRPr kumimoji="1" lang="ja-JP" altLang="en-US" dirty="0"/>
          </a:p>
        </p:txBody>
      </p:sp>
    </p:spTree>
    <p:extLst>
      <p:ext uri="{BB962C8B-B14F-4D97-AF65-F5344CB8AC3E}">
        <p14:creationId xmlns:p14="http://schemas.microsoft.com/office/powerpoint/2010/main" val="2789157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44E5450-E3CD-4A2B-8DFE-B78F5C958833}"/>
              </a:ext>
            </a:extLst>
          </p:cNvPr>
          <p:cNvSpPr>
            <a:spLocks noGrp="1"/>
          </p:cNvSpPr>
          <p:nvPr>
            <p:ph type="title"/>
          </p:nvPr>
        </p:nvSpPr>
        <p:spPr/>
        <p:txBody>
          <a:bodyPr/>
          <a:lstStyle/>
          <a:p>
            <a:r>
              <a:rPr kumimoji="1" lang="ja-JP" altLang="en-US" dirty="0"/>
              <a:t>実現したい要点</a:t>
            </a:r>
          </a:p>
        </p:txBody>
      </p:sp>
      <p:sp>
        <p:nvSpPr>
          <p:cNvPr id="3" name="コンテンツ プレースホルダー 2">
            <a:extLst>
              <a:ext uri="{FF2B5EF4-FFF2-40B4-BE49-F238E27FC236}">
                <a16:creationId xmlns:a16="http://schemas.microsoft.com/office/drawing/2014/main" xmlns="" id="{7C340717-E80C-4F99-8BBC-A2AB5FB0CE33}"/>
              </a:ext>
            </a:extLst>
          </p:cNvPr>
          <p:cNvSpPr>
            <a:spLocks noGrp="1"/>
          </p:cNvSpPr>
          <p:nvPr>
            <p:ph idx="1"/>
          </p:nvPr>
        </p:nvSpPr>
        <p:spPr>
          <a:xfrm>
            <a:off x="677333" y="2292626"/>
            <a:ext cx="9473831" cy="3748736"/>
          </a:xfrm>
        </p:spPr>
        <p:txBody>
          <a:bodyPr/>
          <a:lstStyle/>
          <a:p>
            <a:r>
              <a:rPr kumimoji="1" lang="ja-JP" altLang="en-US" sz="2400" dirty="0"/>
              <a:t>指定位置に戻る</a:t>
            </a:r>
            <a:endParaRPr kumimoji="1" lang="en-US" altLang="ja-JP" sz="2400" dirty="0"/>
          </a:p>
          <a:p>
            <a:r>
              <a:rPr lang="ja-JP" altLang="en-US" sz="2400" dirty="0"/>
              <a:t>ゴミとそうでないものの区別</a:t>
            </a:r>
            <a:r>
              <a:rPr kumimoji="1" lang="ja-JP" altLang="en-US" sz="2400" dirty="0"/>
              <a:t>（卓球の球とバトミントンの羽等）</a:t>
            </a:r>
            <a:endParaRPr kumimoji="1" lang="en-US" altLang="ja-JP" sz="2400" dirty="0"/>
          </a:p>
          <a:p>
            <a:r>
              <a:rPr lang="en-US" altLang="ja-JP" sz="2400" dirty="0"/>
              <a:t>MIRS</a:t>
            </a:r>
            <a:r>
              <a:rPr lang="ja-JP" altLang="en-US" sz="2400" dirty="0"/>
              <a:t>自身の位置の把握</a:t>
            </a:r>
            <a:endParaRPr lang="en-US" altLang="ja-JP" sz="2400" dirty="0"/>
          </a:p>
          <a:p>
            <a:r>
              <a:rPr kumimoji="1" lang="ja-JP" altLang="en-US" sz="2400" dirty="0"/>
              <a:t>床の凹凸の認識</a:t>
            </a:r>
            <a:endParaRPr lang="en-US" altLang="ja-JP" sz="2400" dirty="0"/>
          </a:p>
          <a:p>
            <a:r>
              <a:rPr kumimoji="1" lang="ja-JP" altLang="en-US" sz="2400" dirty="0"/>
              <a:t>体育館のテープ貼り</a:t>
            </a:r>
            <a:endParaRPr kumimoji="1" lang="ja-JP" altLang="en-US" dirty="0"/>
          </a:p>
        </p:txBody>
      </p:sp>
    </p:spTree>
    <p:extLst>
      <p:ext uri="{BB962C8B-B14F-4D97-AF65-F5344CB8AC3E}">
        <p14:creationId xmlns:p14="http://schemas.microsoft.com/office/powerpoint/2010/main" val="215481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117D8BC-A33B-4777-BDC9-7CB5587BE002}"/>
              </a:ext>
            </a:extLst>
          </p:cNvPr>
          <p:cNvSpPr>
            <a:spLocks noGrp="1"/>
          </p:cNvSpPr>
          <p:nvPr>
            <p:ph type="title"/>
          </p:nvPr>
        </p:nvSpPr>
        <p:spPr/>
        <p:txBody>
          <a:bodyPr/>
          <a:lstStyle/>
          <a:p>
            <a:r>
              <a:rPr kumimoji="1" lang="ja-JP" altLang="en-US" dirty="0"/>
              <a:t>イメージ図</a:t>
            </a:r>
          </a:p>
        </p:txBody>
      </p:sp>
      <p:pic>
        <p:nvPicPr>
          <p:cNvPr id="5" name="コンテンツ プレースホルダー 4">
            <a:extLst>
              <a:ext uri="{FF2B5EF4-FFF2-40B4-BE49-F238E27FC236}">
                <a16:creationId xmlns:a16="http://schemas.microsoft.com/office/drawing/2014/main" xmlns="" id="{1A19621A-B162-4E22-990B-1B5601987BC7}"/>
              </a:ext>
            </a:extLst>
          </p:cNvPr>
          <p:cNvPicPr>
            <a:picLocks noGrp="1" noChangeAspect="1"/>
          </p:cNvPicPr>
          <p:nvPr>
            <p:ph idx="1"/>
          </p:nvPr>
        </p:nvPicPr>
        <p:blipFill>
          <a:blip r:embed="rId2"/>
          <a:stretch>
            <a:fillRect/>
          </a:stretch>
        </p:blipFill>
        <p:spPr>
          <a:xfrm>
            <a:off x="677334" y="1143000"/>
            <a:ext cx="9426786" cy="5715000"/>
          </a:xfrm>
        </p:spPr>
      </p:pic>
      <p:pic>
        <p:nvPicPr>
          <p:cNvPr id="7" name="図 6">
            <a:extLst>
              <a:ext uri="{FF2B5EF4-FFF2-40B4-BE49-F238E27FC236}">
                <a16:creationId xmlns:a16="http://schemas.microsoft.com/office/drawing/2014/main" xmlns="" id="{605C8AA1-D205-48CA-B203-B2F9721A1F85}"/>
              </a:ext>
            </a:extLst>
          </p:cNvPr>
          <p:cNvPicPr>
            <a:picLocks noChangeAspect="1"/>
          </p:cNvPicPr>
          <p:nvPr/>
        </p:nvPicPr>
        <p:blipFill>
          <a:blip r:embed="rId3"/>
          <a:stretch>
            <a:fillRect/>
          </a:stretch>
        </p:blipFill>
        <p:spPr>
          <a:xfrm>
            <a:off x="5916507" y="4297680"/>
            <a:ext cx="3810000" cy="2339340"/>
          </a:xfrm>
          <a:prstGeom prst="rect">
            <a:avLst/>
          </a:prstGeom>
        </p:spPr>
      </p:pic>
      <p:pic>
        <p:nvPicPr>
          <p:cNvPr id="9" name="図 8">
            <a:extLst>
              <a:ext uri="{FF2B5EF4-FFF2-40B4-BE49-F238E27FC236}">
                <a16:creationId xmlns:a16="http://schemas.microsoft.com/office/drawing/2014/main" xmlns="" id="{053CC217-C337-47C5-9BF5-9893C7745289}"/>
              </a:ext>
            </a:extLst>
          </p:cNvPr>
          <p:cNvPicPr>
            <a:picLocks noChangeAspect="1"/>
          </p:cNvPicPr>
          <p:nvPr/>
        </p:nvPicPr>
        <p:blipFill>
          <a:blip r:embed="rId4"/>
          <a:stretch>
            <a:fillRect/>
          </a:stretch>
        </p:blipFill>
        <p:spPr>
          <a:xfrm>
            <a:off x="5538895" y="5422443"/>
            <a:ext cx="2393526" cy="996526"/>
          </a:xfrm>
          <a:prstGeom prst="rect">
            <a:avLst/>
          </a:prstGeom>
        </p:spPr>
      </p:pic>
    </p:spTree>
    <p:extLst>
      <p:ext uri="{BB962C8B-B14F-4D97-AF65-F5344CB8AC3E}">
        <p14:creationId xmlns:p14="http://schemas.microsoft.com/office/powerpoint/2010/main" val="201577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6582886-877C-4AEC-A77F-8055EB9A0CF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sp>
          <p:nvSpPr>
            <p:cNvPr id="8" name="Freeform 14">
              <a:extLst>
                <a:ext uri="{FF2B5EF4-FFF2-40B4-BE49-F238E27FC236}">
                  <a16:creationId xmlns:a16="http://schemas.microsoft.com/office/drawing/2014/main" xmlns="" id="{171A838D-27EA-485C-9A80-DCE624AB30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9" name="Straight Connector 8">
              <a:extLst>
                <a:ext uri="{FF2B5EF4-FFF2-40B4-BE49-F238E27FC236}">
                  <a16:creationId xmlns:a16="http://schemas.microsoft.com/office/drawing/2014/main" xmlns="" id="{9059F313-A1BB-425E-9626-2BD43CAC648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19ABF76A-A1AE-44BB-9ECB-D55D2FE29BF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5B6D2EC4-82D3-43B8-82D6-028CB43456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520034CE-71F9-4E0F-94D8-99335CB85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1926C6C0-16F7-4CDC-B481-2D19B2F3BF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042CE423-CE6E-4EE9-91F2-3E40EFB40A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699BB4BD-31D7-434C-A6DB-E2CF3ACF60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23D406B8-656A-4D8B-91D0-BF4202C86F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83F4BFB6-D6B8-446C-8E17-3D54DCA9F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xmlns="" id="{2783C067-F8BF-4755-B516-8A0CD74C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xmlns="" id="{2ED796EC-E7FF-46DB-B912-FB08BF12AA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xmlns="" id="{549A2DAB-B431-487D-95AD-BB0FECB49E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38534" y="3818467"/>
            <a:ext cx="4450292" cy="3039533"/>
          </a:xfrm>
          <a:prstGeom prst="triangle">
            <a:avLst>
              <a:gd name="adj" fmla="val 100000"/>
            </a:avLst>
          </a:prstGeom>
          <a:solidFill>
            <a:schemeClr val="accent1">
              <a:lumMod val="75000"/>
              <a:alpha val="88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xmlns="" id="{C5ECDEE1-7093-418F-9CF5-24EEB115C1C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xmlns="" id="{045062AF-EB11-4651-BC4A-4DA21768DE8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タイトル 1">
            <a:extLst>
              <a:ext uri="{FF2B5EF4-FFF2-40B4-BE49-F238E27FC236}">
                <a16:creationId xmlns:a16="http://schemas.microsoft.com/office/drawing/2014/main" xmlns="" id="{F4190851-6560-46ED-A92F-55A794055CC1}"/>
              </a:ext>
            </a:extLst>
          </p:cNvPr>
          <p:cNvSpPr>
            <a:spLocks noGrp="1"/>
          </p:cNvSpPr>
          <p:nvPr>
            <p:ph type="title"/>
          </p:nvPr>
        </p:nvSpPr>
        <p:spPr>
          <a:xfrm>
            <a:off x="1507067" y="1397000"/>
            <a:ext cx="8915400" cy="2653836"/>
          </a:xfrm>
        </p:spPr>
        <p:txBody>
          <a:bodyPr vert="horz" lIns="91440" tIns="45720" rIns="91440" bIns="45720" rtlCol="0" anchor="b">
            <a:normAutofit/>
          </a:bodyPr>
          <a:lstStyle/>
          <a:p>
            <a:r>
              <a:rPr lang="ja-JP" altLang="en-US" sz="5400" dirty="0"/>
              <a:t>なぜこのプロジェクト</a:t>
            </a:r>
            <a:r>
              <a:rPr lang="en-US" altLang="ja-JP" sz="5400" dirty="0"/>
              <a:t/>
            </a:r>
            <a:br>
              <a:rPr lang="en-US" altLang="ja-JP" sz="5400" dirty="0"/>
            </a:br>
            <a:r>
              <a:rPr lang="en-US" altLang="ja-JP" sz="5400" dirty="0"/>
              <a:t>										</a:t>
            </a:r>
            <a:r>
              <a:rPr lang="ja-JP" altLang="en-US" sz="5400" dirty="0"/>
              <a:t>にしたのか？</a:t>
            </a:r>
            <a:endParaRPr kumimoji="1" lang="en-US" altLang="ja-JP" sz="5400" dirty="0"/>
          </a:p>
        </p:txBody>
      </p:sp>
      <p:sp>
        <p:nvSpPr>
          <p:cNvPr id="29" name="Rectangle 27">
            <a:extLst>
              <a:ext uri="{FF2B5EF4-FFF2-40B4-BE49-F238E27FC236}">
                <a16:creationId xmlns:a16="http://schemas.microsoft.com/office/drawing/2014/main" xmlns="" id="{0819F787-32B4-46A8-BC57-C6571BCEE2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76476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3DA01D2-D626-40E0-BECE-455E3362FD1B}"/>
              </a:ext>
            </a:extLst>
          </p:cNvPr>
          <p:cNvSpPr>
            <a:spLocks noGrp="1"/>
          </p:cNvSpPr>
          <p:nvPr>
            <p:ph type="title"/>
          </p:nvPr>
        </p:nvSpPr>
        <p:spPr/>
        <p:txBody>
          <a:bodyPr/>
          <a:lstStyle/>
          <a:p>
            <a:r>
              <a:rPr kumimoji="1" lang="ja-JP" altLang="en-US" dirty="0"/>
              <a:t>体育館部活経験者の実体験</a:t>
            </a:r>
          </a:p>
        </p:txBody>
      </p:sp>
      <p:sp>
        <p:nvSpPr>
          <p:cNvPr id="3" name="コンテンツ プレースホルダー 2">
            <a:extLst>
              <a:ext uri="{FF2B5EF4-FFF2-40B4-BE49-F238E27FC236}">
                <a16:creationId xmlns:a16="http://schemas.microsoft.com/office/drawing/2014/main" xmlns="" id="{337FECBC-B7AB-443B-8F59-E660B8A911B9}"/>
              </a:ext>
            </a:extLst>
          </p:cNvPr>
          <p:cNvSpPr>
            <a:spLocks noGrp="1"/>
          </p:cNvSpPr>
          <p:nvPr>
            <p:ph idx="1"/>
          </p:nvPr>
        </p:nvSpPr>
        <p:spPr>
          <a:xfrm>
            <a:off x="677334" y="2319130"/>
            <a:ext cx="8596668" cy="3722232"/>
          </a:xfrm>
        </p:spPr>
        <p:txBody>
          <a:bodyPr>
            <a:normAutofit/>
          </a:bodyPr>
          <a:lstStyle/>
          <a:p>
            <a:r>
              <a:rPr kumimoji="1" lang="ja-JP" altLang="en-US" sz="2400" dirty="0"/>
              <a:t>部活が終わり疲れている中で使用した体育館の掃除をするためにモップがけを行うことが億劫だった</a:t>
            </a:r>
            <a:endParaRPr kumimoji="1" lang="en-US" altLang="ja-JP" sz="2400" dirty="0"/>
          </a:p>
          <a:p>
            <a:r>
              <a:rPr kumimoji="1" lang="ja-JP" altLang="en-US" sz="2400" dirty="0"/>
              <a:t>部活を行う前に</a:t>
            </a:r>
            <a:r>
              <a:rPr lang="ja-JP" altLang="en-US" sz="2400" dirty="0"/>
              <a:t>、バトミントン部がモップがけを行わなかったのか部活で使用したとみられる羽が体育館の床に散乱しておりそのまま部活を行うと危険だったため部活を行う前にモップがけを行い部活をやるモチベーションが落ちてしまった</a:t>
            </a:r>
            <a:endParaRPr lang="en-US" altLang="ja-JP" sz="2400" dirty="0"/>
          </a:p>
        </p:txBody>
      </p:sp>
    </p:spTree>
    <p:extLst>
      <p:ext uri="{BB962C8B-B14F-4D97-AF65-F5344CB8AC3E}">
        <p14:creationId xmlns:p14="http://schemas.microsoft.com/office/powerpoint/2010/main" val="133649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73611F3-738A-450C-A27E-46F51A1BEBE9}"/>
              </a:ext>
            </a:extLst>
          </p:cNvPr>
          <p:cNvSpPr>
            <a:spLocks noGrp="1"/>
          </p:cNvSpPr>
          <p:nvPr>
            <p:ph type="title"/>
          </p:nvPr>
        </p:nvSpPr>
        <p:spPr>
          <a:xfrm>
            <a:off x="677334" y="609600"/>
            <a:ext cx="8890736" cy="1320800"/>
          </a:xfrm>
        </p:spPr>
        <p:txBody>
          <a:bodyPr/>
          <a:lstStyle/>
          <a:p>
            <a:r>
              <a:rPr lang="ja-JP" altLang="en-US" dirty="0"/>
              <a:t>実際に体育教師から</a:t>
            </a:r>
            <a:r>
              <a:rPr lang="ja-JP" altLang="en-US" dirty="0" err="1"/>
              <a:t>聞いた困って</a:t>
            </a:r>
            <a:r>
              <a:rPr lang="ja-JP" altLang="en-US" dirty="0"/>
              <a:t>いること</a:t>
            </a:r>
            <a:endParaRPr kumimoji="1" lang="ja-JP" altLang="en-US" dirty="0"/>
          </a:p>
        </p:txBody>
      </p:sp>
      <p:sp>
        <p:nvSpPr>
          <p:cNvPr id="3" name="コンテンツ プレースホルダー 2">
            <a:extLst>
              <a:ext uri="{FF2B5EF4-FFF2-40B4-BE49-F238E27FC236}">
                <a16:creationId xmlns:a16="http://schemas.microsoft.com/office/drawing/2014/main" xmlns="" id="{1741AF83-663B-4B08-A1AA-3058327C2C18}"/>
              </a:ext>
            </a:extLst>
          </p:cNvPr>
          <p:cNvSpPr>
            <a:spLocks noGrp="1"/>
          </p:cNvSpPr>
          <p:nvPr>
            <p:ph idx="1"/>
          </p:nvPr>
        </p:nvSpPr>
        <p:spPr>
          <a:xfrm>
            <a:off x="677333" y="2160589"/>
            <a:ext cx="9116023" cy="3880773"/>
          </a:xfrm>
        </p:spPr>
        <p:txBody>
          <a:bodyPr>
            <a:normAutofit/>
          </a:bodyPr>
          <a:lstStyle/>
          <a:p>
            <a:r>
              <a:rPr lang="ja-JP" altLang="en-US" sz="2400" dirty="0"/>
              <a:t>バトミントンのシャトルや箱、ボールが落ちていることがある</a:t>
            </a:r>
            <a:endParaRPr kumimoji="1" lang="en-US" altLang="ja-JP" sz="2400" dirty="0"/>
          </a:p>
          <a:p>
            <a:r>
              <a:rPr kumimoji="1" lang="ja-JP" altLang="en-US" sz="2400" dirty="0"/>
              <a:t>体育館の天井にボールやシャトルが挟まっている</a:t>
            </a:r>
            <a:endParaRPr kumimoji="1" lang="en-US" altLang="ja-JP" sz="2400" dirty="0"/>
          </a:p>
          <a:p>
            <a:r>
              <a:rPr kumimoji="1" lang="ja-JP" altLang="en-US" sz="2400" dirty="0"/>
              <a:t>体育館に風が入りにくく空気の循環が悪く暑い。また、熱い空気がこもってしまうため熱中症の危険性がある</a:t>
            </a:r>
            <a:endParaRPr kumimoji="1" lang="en-US" altLang="ja-JP" sz="2400" dirty="0"/>
          </a:p>
          <a:p>
            <a:r>
              <a:rPr lang="ja-JP" altLang="en-US" sz="2400" dirty="0"/>
              <a:t>ぱっと見た時に床</a:t>
            </a:r>
            <a:r>
              <a:rPr lang="ja-JP" altLang="en-US" sz="2400"/>
              <a:t>の</a:t>
            </a:r>
            <a:r>
              <a:rPr lang="ja-JP" altLang="en-US" sz="2400" smtClean="0"/>
              <a:t>凹凸がわからない</a:t>
            </a:r>
            <a:r>
              <a:rPr lang="ja-JP" altLang="en-US" sz="2400" dirty="0"/>
              <a:t>のでどこが危険なのか体育館を見て回らないといけない</a:t>
            </a:r>
            <a:endParaRPr lang="en-US" altLang="ja-JP" sz="2400" dirty="0"/>
          </a:p>
          <a:p>
            <a:r>
              <a:rPr lang="ja-JP" altLang="en-US" sz="2400" dirty="0"/>
              <a:t>体育館のテープが剥がれている部分があり、事故が起きる可能性がある</a:t>
            </a:r>
            <a:endParaRPr lang="en-US" altLang="ja-JP" sz="2400" dirty="0"/>
          </a:p>
          <a:p>
            <a:endParaRPr lang="en-US" altLang="ja-JP" sz="2400" dirty="0"/>
          </a:p>
          <a:p>
            <a:endParaRPr lang="en-US" altLang="ja-JP" sz="2400" dirty="0"/>
          </a:p>
          <a:p>
            <a:endParaRPr kumimoji="1" lang="ja-JP" altLang="en-US" dirty="0"/>
          </a:p>
        </p:txBody>
      </p:sp>
    </p:spTree>
    <p:extLst>
      <p:ext uri="{BB962C8B-B14F-4D97-AF65-F5344CB8AC3E}">
        <p14:creationId xmlns:p14="http://schemas.microsoft.com/office/powerpoint/2010/main" val="1336019250"/>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53</TotalTime>
  <Words>728</Words>
  <Application>Microsoft Office PowerPoint</Application>
  <PresentationFormat>ワイド画面</PresentationFormat>
  <Paragraphs>72</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HG創英角ｺﾞｼｯｸUB</vt:lpstr>
      <vt:lpstr>メイリオ</vt:lpstr>
      <vt:lpstr>Arial</vt:lpstr>
      <vt:lpstr>Trebuchet MS</vt:lpstr>
      <vt:lpstr>Wingdings 3</vt:lpstr>
      <vt:lpstr>ファセット</vt:lpstr>
      <vt:lpstr>プロジェクトテーマ報告 MIRS1903</vt:lpstr>
      <vt:lpstr>MIRS1903プレゼンテーション報告</vt:lpstr>
      <vt:lpstr>１．プロジェクト名発表</vt:lpstr>
      <vt:lpstr>１．プロジェクト名発表</vt:lpstr>
      <vt:lpstr>実現したい要点</vt:lpstr>
      <vt:lpstr>イメージ図</vt:lpstr>
      <vt:lpstr>なぜこのプロジェクト           にしたのか？</vt:lpstr>
      <vt:lpstr>体育館部活経験者の実体験</vt:lpstr>
      <vt:lpstr>実際に体育教師から聞いた困っていること</vt:lpstr>
      <vt:lpstr>体育館の凹凸(ささくれ)</vt:lpstr>
      <vt:lpstr>高専の体育館</vt:lpstr>
      <vt:lpstr>なぜ体育館のメンテナンスロボットなのか</vt:lpstr>
      <vt:lpstr>ユーザー：体育館を使用する人      （主に部活で使用する人）</vt:lpstr>
      <vt:lpstr>モッピーに要求されること</vt:lpstr>
      <vt:lpstr>自律移動</vt:lpstr>
      <vt:lpstr>障害物の認知</vt:lpstr>
      <vt:lpstr>床を傷つけない</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プロジェクトテーマ報告 MIRS1903</dc:title>
  <dc:creator>高久 直也</dc:creator>
  <cp:lastModifiedBy>confuser</cp:lastModifiedBy>
  <cp:revision>11</cp:revision>
  <dcterms:created xsi:type="dcterms:W3CDTF">2019-07-24T04:52:26Z</dcterms:created>
  <dcterms:modified xsi:type="dcterms:W3CDTF">2019-07-25T08:04:35Z</dcterms:modified>
</cp:coreProperties>
</file>